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5" r:id="rId12"/>
    <p:sldId id="289" r:id="rId13"/>
    <p:sldId id="294" r:id="rId14"/>
    <p:sldId id="291" r:id="rId15"/>
    <p:sldId id="290" r:id="rId16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02"/>
    <p:restoredTop sz="94667"/>
  </p:normalViewPr>
  <p:slideViewPr>
    <p:cSldViewPr>
      <p:cViewPr>
        <p:scale>
          <a:sx n="92" d="100"/>
          <a:sy n="92" d="100"/>
        </p:scale>
        <p:origin x="1872" y="7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Vancouver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29,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1951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(83.3% Correct, 97.2%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finer installation and upgrade dates than by year?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e.g. semesters, quarters, months, or day</a:t>
            </a: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28279" r="15278" b="48906"/>
          <a:stretch/>
        </p:blipFill>
        <p:spPr>
          <a:xfrm>
            <a:off x="676148" y="1395858"/>
            <a:ext cx="7099302" cy="306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E0197A-FFB0-F5C3-BE67-4438949DE468}"/>
              </a:ext>
            </a:extLst>
          </p:cNvPr>
          <p:cNvSpPr/>
          <p:nvPr/>
        </p:nvSpPr>
        <p:spPr>
          <a:xfrm>
            <a:off x="3352800" y="1432916"/>
            <a:ext cx="4114800" cy="24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344A5-1CDE-7E33-CC9F-69AED3EF5783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C7C67-2D29-8A58-0320-0246A080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91910-3535-9646-2A5F-7B14D892E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BF0250-7259-3526-6785-BC9DEEF1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A6A6A-CB77-B388-5803-FB3160B9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6319DB-838A-20D9-A8ED-9FC45E08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2713C0-79E3-EBEA-C7E5-1DE4DA9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1B9666-9E73-C878-BD21-46E153AA373F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20020-811E-9F2A-958D-CA3A992599F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7" name="Picture 6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7F97B2F8-D9A4-D29F-9950-B5F481A4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E2B3F-21AC-4DA1-53C3-8CE672670252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Vancouver from 2010 to 2022: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A7D01-A1D8-4323-A7B0-6AE62DFB2497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DFF5FE-D60C-BF6E-D8A0-4FC751AF2D3B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65C8D-E16F-6847-61EC-48DB05D28E91}"/>
              </a:ext>
            </a:extLst>
          </p:cNvPr>
          <p:cNvSpPr txBox="1"/>
          <p:nvPr/>
        </p:nvSpPr>
        <p:spPr>
          <a:xfrm>
            <a:off x="2133600" y="7528307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Vancouver Bikeways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Local Street bikeways, protected bike lanes, painted lanes, shared lanes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077B35-F30A-C757-8020-85481E4F8FAC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7102776" cy="3962400"/>
            <a:chOff x="1583778" y="2590800"/>
            <a:chExt cx="2491295" cy="1389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F67E32-6742-805D-41ED-DB573FF26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E1B6B33-7283-9BFC-2ECC-ED61518900C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3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r>
                <a:rPr lang="en-US" sz="2300" i="1" dirty="0">
                  <a:latin typeface="Arial" panose="020B0604020202020204" pitchFamily="34" charset="0"/>
                  <a:cs typeface="Arial" panose="020B0604020202020204" pitchFamily="34" charset="0"/>
                </a:rPr>
                <a:t>/explore/dataset/bikeways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May 2023)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646331"/>
          </a:xfrm>
        </p:spPr>
        <p:txBody>
          <a:bodyPr/>
          <a:lstStyle/>
          <a:p>
            <a:r>
              <a:rPr lang="en-US" sz="3600" dirty="0"/>
              <a:t>Methods (1):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 (2):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7F77B3-8296-BB1C-DFA3-C39014560E2D}"/>
              </a:ext>
            </a:extLst>
          </p:cNvPr>
          <p:cNvGrpSpPr/>
          <p:nvPr/>
        </p:nvGrpSpPr>
        <p:grpSpPr>
          <a:xfrm>
            <a:off x="762000" y="1447800"/>
            <a:ext cx="12308140" cy="4074619"/>
            <a:chOff x="762000" y="2160581"/>
            <a:chExt cx="12308140" cy="4074619"/>
          </a:xfrm>
        </p:grpSpPr>
        <p:pic>
          <p:nvPicPr>
            <p:cNvPr id="3" name="Picture 2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140442E3-336D-ED46-1270-4DFCD6EEE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" t="12513" r="-613" b="63273"/>
            <a:stretch/>
          </p:blipFill>
          <p:spPr>
            <a:xfrm>
              <a:off x="835200" y="3393535"/>
              <a:ext cx="12234940" cy="2404333"/>
            </a:xfrm>
            <a:prstGeom prst="rect">
              <a:avLst/>
            </a:prstGeom>
          </p:spPr>
        </p:pic>
        <p:pic>
          <p:nvPicPr>
            <p:cNvPr id="5" name="Picture 4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33A6407F-F354-F9D1-B4A9-6D645112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04"/>
            <a:stretch/>
          </p:blipFill>
          <p:spPr>
            <a:xfrm>
              <a:off x="762000" y="2160581"/>
              <a:ext cx="12234939" cy="1310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C9534-EADD-29B5-B8BB-F676858AACFB}"/>
                </a:ext>
              </a:extLst>
            </p:cNvPr>
            <p:cNvSpPr/>
            <p:nvPr/>
          </p:nvSpPr>
          <p:spPr>
            <a:xfrm>
              <a:off x="3888000" y="6163200"/>
              <a:ext cx="61722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F224D1-FB65-D0DB-1C7A-CFAB33C59D86}"/>
              </a:ext>
            </a:extLst>
          </p:cNvPr>
          <p:cNvSpPr txBox="1"/>
          <p:nvPr/>
        </p:nvSpPr>
        <p:spPr>
          <a:xfrm>
            <a:off x="761998" y="5943600"/>
            <a:ext cx="12234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Painted Lanes (PL): </a:t>
            </a:r>
            <a:r>
              <a:rPr lang="en-US" dirty="0"/>
              <a:t>solid/dashed lines separating cyclists from vehicle travel lanes, accompanied by signs or pavement markings to distinguish them as cycling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Buffered Lanes (BUF): </a:t>
            </a:r>
            <a:r>
              <a:rPr lang="en-US" dirty="0"/>
              <a:t>painted lanes with wider painted areas marked with diagonal or chevron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Cycle Tracks (CT): </a:t>
            </a:r>
            <a:r>
              <a:rPr lang="en-US" dirty="0"/>
              <a:t>presence of a permanent vertical barrier such as bollards or raised curbs</a:t>
            </a:r>
          </a:p>
        </p:txBody>
      </p:sp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138FD-9AB6-F9D6-E99A-51A93DCCD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23A2C7-9B54-B25D-37C2-3E3EB94F8ADD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D9466-D323-1AC3-4559-905DB783BBFB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1399B-17BA-371A-ABBE-47B3C4873C35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D06E3E-E40F-C62C-8A0F-681E536BCC81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F7E2B-6781-5CFE-7131-1C452565AD8A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37BF4-59BD-1E9A-34F8-EFCA4917566E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16061-DA40-4D73-5F27-05A8B9C390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321F5-4422-FFDA-390B-B45168D8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69441"/>
          </a:xfrm>
        </p:spPr>
        <p:txBody>
          <a:bodyPr/>
          <a:lstStyle/>
          <a:p>
            <a:r>
              <a:rPr lang="en-US" sz="4400" dirty="0"/>
              <a:t>Results: Infrastructure per 1000 km of Roadway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3206A-1DAC-5C6D-F64E-877F20C6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7" y="2209800"/>
            <a:ext cx="11701358" cy="421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94290-1552-9D6B-0611-C985A738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1434479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2983</TotalTime>
  <Words>398</Words>
  <Application>Microsoft Macintosh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Century Gothic</vt:lpstr>
      <vt:lpstr>Office Theme</vt:lpstr>
      <vt:lpstr>Vancouver Cycling Infrastructure Questions</vt:lpstr>
      <vt:lpstr>Research Objectives</vt:lpstr>
      <vt:lpstr>Data: Vancouver Bikeways</vt:lpstr>
      <vt:lpstr>Methods (1): Verification of Installations and Upgrades</vt:lpstr>
      <vt:lpstr>Methods (2): Calculations</vt:lpstr>
      <vt:lpstr>Results: Segment Inclusions and Exclusions</vt:lpstr>
      <vt:lpstr>Results: Installation Year Accuracy</vt:lpstr>
      <vt:lpstr>Results: Infrastructure per 1000 km of Roadway</vt:lpstr>
      <vt:lpstr>Results: Changes Since January 2020</vt:lpstr>
      <vt:lpstr>Questions</vt:lpstr>
      <vt:lpstr>Appendix: Net Change per 1000 km of Roadway</vt:lpstr>
      <vt:lpstr>Appendix: Infrastructure per 1000 km of Roadway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202</cp:revision>
  <dcterms:created xsi:type="dcterms:W3CDTF">2019-01-15T21:43:35Z</dcterms:created>
  <dcterms:modified xsi:type="dcterms:W3CDTF">2024-07-29T04:23:54Z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